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2" r:id="rId7"/>
    <p:sldId id="263" r:id="rId8"/>
    <p:sldId id="261"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shohashmi315@gmail.com" initials="m" lastIdx="1" clrIdx="0">
    <p:extLst>
      <p:ext uri="{19B8F6BF-5375-455C-9EA6-DF929625EA0E}">
        <p15:presenceInfo xmlns:p15="http://schemas.microsoft.com/office/powerpoint/2012/main" userId="d4705529c0067d6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theme" Target="theme/theme1.xml" /><Relationship Id="rId3" Type="http://schemas.openxmlformats.org/officeDocument/2006/relationships/slide" Target="slides/slide2.xml" /><Relationship Id="rId21" Type="http://schemas.openxmlformats.org/officeDocument/2006/relationships/slide" Target="slides/slide20.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viewProps" Target="viewProps.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presProps" Target="pres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commentAuthors" Target="commentAuthors.xml" /><Relationship Id="rId10" Type="http://schemas.openxmlformats.org/officeDocument/2006/relationships/slide" Target="slides/slide9.xml" /><Relationship Id="rId19" Type="http://schemas.openxmlformats.org/officeDocument/2006/relationships/slide" Target="slides/slide18.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tableStyles" Target="tableStyles.xml" /></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3/24/2020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3/24/2020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2.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3/24/2020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3.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7.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2.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2.xml" /></Relationships>
</file>

<file path=ppt/slides/_rels/slide2.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4.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F39C-6C35-CB48-8C33-B7726166A481}"/>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5ECC3410-38EE-A640-8DE2-D79344876F42}"/>
              </a:ext>
            </a:extLst>
          </p:cNvPr>
          <p:cNvSpPr>
            <a:spLocks noGrp="1"/>
          </p:cNvSpPr>
          <p:nvPr>
            <p:ph type="subTitle" idx="1"/>
          </p:nvPr>
        </p:nvSpPr>
        <p:spPr/>
        <p:txBody>
          <a:bodyPr/>
          <a:lstStyle/>
          <a:p>
            <a:endParaRPr lang="en-US"/>
          </a:p>
        </p:txBody>
      </p:sp>
      <p:pic>
        <p:nvPicPr>
          <p:cNvPr id="4" name="Picture 4">
            <a:extLst>
              <a:ext uri="{FF2B5EF4-FFF2-40B4-BE49-F238E27FC236}">
                <a16:creationId xmlns:a16="http://schemas.microsoft.com/office/drawing/2014/main" id="{24C7DBDC-1C41-1846-A4EB-090FA55C7774}"/>
              </a:ext>
            </a:extLst>
          </p:cNvPr>
          <p:cNvPicPr>
            <a:picLocks noChangeAspect="1"/>
          </p:cNvPicPr>
          <p:nvPr/>
        </p:nvPicPr>
        <p:blipFill>
          <a:blip r:embed="rId2"/>
          <a:stretch>
            <a:fillRect/>
          </a:stretch>
        </p:blipFill>
        <p:spPr>
          <a:xfrm>
            <a:off x="623993" y="719666"/>
            <a:ext cx="10820047" cy="5418667"/>
          </a:xfrm>
          <a:prstGeom prst="rect">
            <a:avLst/>
          </a:prstGeom>
        </p:spPr>
      </p:pic>
    </p:spTree>
    <p:extLst>
      <p:ext uri="{BB962C8B-B14F-4D97-AF65-F5344CB8AC3E}">
        <p14:creationId xmlns:p14="http://schemas.microsoft.com/office/powerpoint/2010/main" val="1131170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DA7D9-0945-EF4A-B775-7B18654B309D}"/>
              </a:ext>
            </a:extLst>
          </p:cNvPr>
          <p:cNvSpPr>
            <a:spLocks noGrp="1"/>
          </p:cNvSpPr>
          <p:nvPr>
            <p:ph type="title"/>
          </p:nvPr>
        </p:nvSpPr>
        <p:spPr>
          <a:xfrm>
            <a:off x="1241252" y="-68869"/>
            <a:ext cx="9905998" cy="1478570"/>
          </a:xfrm>
        </p:spPr>
        <p:txBody>
          <a:bodyPr/>
          <a:lstStyle/>
          <a:p>
            <a:r>
              <a:rPr lang="en-US"/>
              <a:t>Stages of language and communication development</a:t>
            </a:r>
          </a:p>
        </p:txBody>
      </p:sp>
      <p:graphicFrame>
        <p:nvGraphicFramePr>
          <p:cNvPr id="12" name="Table 12">
            <a:extLst>
              <a:ext uri="{FF2B5EF4-FFF2-40B4-BE49-F238E27FC236}">
                <a16:creationId xmlns:a16="http://schemas.microsoft.com/office/drawing/2014/main" id="{59F96C57-DC5E-D443-A1AC-793A807A7978}"/>
              </a:ext>
            </a:extLst>
          </p:cNvPr>
          <p:cNvGraphicFramePr>
            <a:graphicFrameLocks noGrp="1"/>
          </p:cNvGraphicFramePr>
          <p:nvPr>
            <p:ph idx="1"/>
            <p:extLst>
              <p:ext uri="{D42A27DB-BD31-4B8C-83A1-F6EECF244321}">
                <p14:modId xmlns:p14="http://schemas.microsoft.com/office/powerpoint/2010/main" val="102939412"/>
              </p:ext>
            </p:extLst>
          </p:nvPr>
        </p:nvGraphicFramePr>
        <p:xfrm>
          <a:off x="449275" y="1173108"/>
          <a:ext cx="11069646" cy="5453700"/>
        </p:xfrm>
        <a:graphic>
          <a:graphicData uri="http://schemas.openxmlformats.org/drawingml/2006/table">
            <a:tbl>
              <a:tblPr firstRow="1" bandRow="1">
                <a:tableStyleId>{5C22544A-7EE6-4342-B048-85BDC9FD1C3A}</a:tableStyleId>
              </a:tblPr>
              <a:tblGrid>
                <a:gridCol w="3689882">
                  <a:extLst>
                    <a:ext uri="{9D8B030D-6E8A-4147-A177-3AD203B41FA5}">
                      <a16:colId xmlns:a16="http://schemas.microsoft.com/office/drawing/2014/main" val="3427593963"/>
                    </a:ext>
                  </a:extLst>
                </a:gridCol>
                <a:gridCol w="3689882">
                  <a:extLst>
                    <a:ext uri="{9D8B030D-6E8A-4147-A177-3AD203B41FA5}">
                      <a16:colId xmlns:a16="http://schemas.microsoft.com/office/drawing/2014/main" val="469062406"/>
                    </a:ext>
                  </a:extLst>
                </a:gridCol>
                <a:gridCol w="3689882">
                  <a:extLst>
                    <a:ext uri="{9D8B030D-6E8A-4147-A177-3AD203B41FA5}">
                      <a16:colId xmlns:a16="http://schemas.microsoft.com/office/drawing/2014/main" val="966324916"/>
                    </a:ext>
                  </a:extLst>
                </a:gridCol>
              </a:tblGrid>
              <a:tr h="1817900">
                <a:tc>
                  <a:txBody>
                    <a:bodyPr/>
                    <a:lstStyle/>
                    <a:p>
                      <a:pPr algn="ctr"/>
                      <a:r>
                        <a:rPr lang="en-US" sz="2400"/>
                        <a:t>Stage</a:t>
                      </a:r>
                    </a:p>
                    <a:p>
                      <a:pPr algn="ctr"/>
                      <a:r>
                        <a:rPr lang="en-US" sz="2400"/>
                        <a:t>1</a:t>
                      </a:r>
                    </a:p>
                    <a:p>
                      <a:pPr algn="ctr"/>
                      <a:endParaRPr lang="en-US" sz="2400"/>
                    </a:p>
                    <a:p>
                      <a:pPr algn="ctr"/>
                      <a:r>
                        <a:rPr lang="en-US" sz="2400"/>
                        <a:t>2</a:t>
                      </a:r>
                    </a:p>
                  </a:txBody>
                  <a:tcPr/>
                </a:tc>
                <a:tc>
                  <a:txBody>
                    <a:bodyPr/>
                    <a:lstStyle/>
                    <a:p>
                      <a:pPr algn="ctr"/>
                      <a:r>
                        <a:rPr lang="en-US"/>
                        <a:t>Age</a:t>
                      </a:r>
                    </a:p>
                    <a:p>
                      <a:pPr algn="ctr"/>
                      <a:r>
                        <a:rPr lang="en-US"/>
                        <a:t>0_3 months</a:t>
                      </a:r>
                    </a:p>
                    <a:p>
                      <a:pPr algn="ctr"/>
                      <a:endParaRPr lang="en-US"/>
                    </a:p>
                    <a:p>
                      <a:pPr algn="ctr"/>
                      <a:endParaRPr lang="en-US"/>
                    </a:p>
                    <a:p>
                      <a:pPr algn="ctr"/>
                      <a:r>
                        <a:rPr lang="en-US"/>
                        <a:t>3_8months</a:t>
                      </a:r>
                    </a:p>
                    <a:p>
                      <a:pPr algn="ctr"/>
                      <a:endParaRPr lang="en-US"/>
                    </a:p>
                  </a:txBody>
                  <a:tcPr/>
                </a:tc>
                <a:tc>
                  <a:txBody>
                    <a:bodyPr/>
                    <a:lstStyle/>
                    <a:p>
                      <a:pPr algn="ctr"/>
                      <a:r>
                        <a:rPr lang="en-US"/>
                        <a:t>Developmental language and communication</a:t>
                      </a:r>
                    </a:p>
                    <a:p>
                      <a:pPr algn="ctr"/>
                      <a:r>
                        <a:rPr lang="en-US"/>
                        <a:t>Reflexive communication</a:t>
                      </a:r>
                    </a:p>
                    <a:p>
                      <a:pPr algn="ctr"/>
                      <a:endParaRPr lang="en-US"/>
                    </a:p>
                    <a:p>
                      <a:pPr algn="ctr"/>
                      <a:r>
                        <a:rPr lang="en-US"/>
                        <a:t>Reflexive communication and interest in others</a:t>
                      </a:r>
                    </a:p>
                  </a:txBody>
                  <a:tcPr/>
                </a:tc>
                <a:extLst>
                  <a:ext uri="{0D108BD9-81ED-4DB2-BD59-A6C34878D82A}">
                    <a16:rowId xmlns:a16="http://schemas.microsoft.com/office/drawing/2014/main" val="3825776444"/>
                  </a:ext>
                </a:extLst>
              </a:tr>
              <a:tr h="1817900">
                <a:tc>
                  <a:txBody>
                    <a:bodyPr/>
                    <a:lstStyle/>
                    <a:p>
                      <a:pPr algn="ctr"/>
                      <a:r>
                        <a:rPr lang="en-US"/>
                        <a:t>3</a:t>
                      </a:r>
                    </a:p>
                    <a:p>
                      <a:pPr algn="ctr"/>
                      <a:endParaRPr lang="en-US"/>
                    </a:p>
                    <a:p>
                      <a:pPr algn="ctr"/>
                      <a:r>
                        <a:rPr lang="en-US"/>
                        <a:t>4</a:t>
                      </a:r>
                    </a:p>
                    <a:p>
                      <a:pPr algn="ctr"/>
                      <a:endParaRPr lang="en-US"/>
                    </a:p>
                    <a:p>
                      <a:pPr algn="ctr"/>
                      <a:r>
                        <a:rPr lang="en-US"/>
                        <a:t>5</a:t>
                      </a:r>
                    </a:p>
                  </a:txBody>
                  <a:tcPr/>
                </a:tc>
                <a:tc>
                  <a:txBody>
                    <a:bodyPr/>
                    <a:lstStyle/>
                    <a:p>
                      <a:pPr algn="ctr"/>
                      <a:r>
                        <a:rPr lang="en-US"/>
                        <a:t>8_13 months</a:t>
                      </a:r>
                    </a:p>
                    <a:p>
                      <a:pPr algn="ctr"/>
                      <a:endParaRPr lang="en-US"/>
                    </a:p>
                    <a:p>
                      <a:pPr algn="ctr"/>
                      <a:r>
                        <a:rPr lang="en-US"/>
                        <a:t>12_18months</a:t>
                      </a:r>
                    </a:p>
                    <a:p>
                      <a:pPr algn="ctr"/>
                      <a:endParaRPr lang="en-US"/>
                    </a:p>
                    <a:p>
                      <a:pPr algn="ctr"/>
                      <a:r>
                        <a:rPr lang="en-US"/>
                        <a:t>18_24months</a:t>
                      </a:r>
                    </a:p>
                    <a:p>
                      <a:pPr algn="ctr"/>
                      <a:endParaRPr lang="en-US"/>
                    </a:p>
                  </a:txBody>
                  <a:tcPr/>
                </a:tc>
                <a:tc>
                  <a:txBody>
                    <a:bodyPr/>
                    <a:lstStyle/>
                    <a:p>
                      <a:pPr algn="ctr"/>
                      <a:r>
                        <a:rPr lang="en-US"/>
                        <a:t>Intentional communication,sociability</a:t>
                      </a:r>
                    </a:p>
                    <a:p>
                      <a:pPr algn="ctr"/>
                      <a:endParaRPr lang="en-US"/>
                    </a:p>
                    <a:p>
                      <a:pPr algn="ctr"/>
                      <a:r>
                        <a:rPr lang="en-US"/>
                        <a:t>First words</a:t>
                      </a:r>
                    </a:p>
                    <a:p>
                      <a:pPr algn="ctr"/>
                      <a:endParaRPr lang="en-US"/>
                    </a:p>
                    <a:p>
                      <a:pPr algn="ctr"/>
                      <a:r>
                        <a:rPr lang="en-US"/>
                        <a:t>Simple sentences of two words</a:t>
                      </a:r>
                    </a:p>
                  </a:txBody>
                  <a:tcPr/>
                </a:tc>
                <a:extLst>
                  <a:ext uri="{0D108BD9-81ED-4DB2-BD59-A6C34878D82A}">
                    <a16:rowId xmlns:a16="http://schemas.microsoft.com/office/drawing/2014/main" val="1328803716"/>
                  </a:ext>
                </a:extLst>
              </a:tr>
              <a:tr h="1817900">
                <a:tc>
                  <a:txBody>
                    <a:bodyPr/>
                    <a:lstStyle/>
                    <a:p>
                      <a:pPr algn="ctr"/>
                      <a:r>
                        <a:rPr lang="en-US"/>
                        <a:t>6</a:t>
                      </a:r>
                    </a:p>
                    <a:p>
                      <a:pPr algn="ctr"/>
                      <a:endParaRPr lang="en-US"/>
                    </a:p>
                    <a:p>
                      <a:pPr algn="ctr"/>
                      <a:r>
                        <a:rPr lang="en-US"/>
                        <a:t>7</a:t>
                      </a:r>
                    </a:p>
                  </a:txBody>
                  <a:tcPr/>
                </a:tc>
                <a:tc>
                  <a:txBody>
                    <a:bodyPr/>
                    <a:lstStyle/>
                    <a:p>
                      <a:pPr algn="ctr"/>
                      <a:r>
                        <a:rPr lang="en-US"/>
                        <a:t>2_3 years</a:t>
                      </a:r>
                    </a:p>
                    <a:p>
                      <a:pPr algn="ctr"/>
                      <a:endParaRPr lang="en-US"/>
                    </a:p>
                    <a:p>
                      <a:pPr algn="ctr"/>
                      <a:r>
                        <a:rPr lang="en-US"/>
                        <a:t>3_5years</a:t>
                      </a:r>
                    </a:p>
                  </a:txBody>
                  <a:tcPr/>
                </a:tc>
                <a:tc>
                  <a:txBody>
                    <a:bodyPr/>
                    <a:lstStyle/>
                    <a:p>
                      <a:pPr algn="ctr"/>
                      <a:r>
                        <a:rPr lang="en-US"/>
                        <a:t>Sentences of three or more words</a:t>
                      </a:r>
                    </a:p>
                    <a:p>
                      <a:pPr algn="ctr"/>
                      <a:endParaRPr lang="en-US"/>
                    </a:p>
                    <a:p>
                      <a:pPr algn="ctr"/>
                      <a:r>
                        <a:rPr lang="en-US"/>
                        <a:t>Complex sentences,has conversation</a:t>
                      </a:r>
                    </a:p>
                    <a:p>
                      <a:pPr algn="ctr"/>
                      <a:endParaRPr lang="en-US"/>
                    </a:p>
                  </a:txBody>
                  <a:tcPr/>
                </a:tc>
                <a:extLst>
                  <a:ext uri="{0D108BD9-81ED-4DB2-BD59-A6C34878D82A}">
                    <a16:rowId xmlns:a16="http://schemas.microsoft.com/office/drawing/2014/main" val="3840562644"/>
                  </a:ext>
                </a:extLst>
              </a:tr>
            </a:tbl>
          </a:graphicData>
        </a:graphic>
      </p:graphicFrame>
    </p:spTree>
    <p:extLst>
      <p:ext uri="{BB962C8B-B14F-4D97-AF65-F5344CB8AC3E}">
        <p14:creationId xmlns:p14="http://schemas.microsoft.com/office/powerpoint/2010/main" val="3774829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7020C34-0D9A-254B-AC1C-AE6C8BD9D313}"/>
              </a:ext>
            </a:extLst>
          </p:cNvPr>
          <p:cNvSpPr>
            <a:spLocks noGrp="1"/>
          </p:cNvSpPr>
          <p:nvPr>
            <p:ph idx="1"/>
          </p:nvPr>
        </p:nvSpPr>
        <p:spPr>
          <a:xfrm>
            <a:off x="1241251" y="985909"/>
            <a:ext cx="9905999" cy="5154728"/>
          </a:xfrm>
        </p:spPr>
        <p:txBody>
          <a:bodyPr/>
          <a:lstStyle/>
          <a:p>
            <a:r>
              <a:rPr lang="en-US"/>
              <a:t>After the first few months of life babies enter what is known as the babbling stage,during which time they tend to produce single syllables that are repeated again and again.</a:t>
            </a:r>
          </a:p>
          <a:p>
            <a:r>
              <a:rPr lang="en-US"/>
              <a:t>As time passes,more variations appears in the syllables that they produce.</a:t>
            </a:r>
          </a:p>
          <a:p>
            <a:r>
              <a:rPr lang="en-US"/>
              <a:t>During this time it is unlikely that the babies can communicate,they are just likely to babble when they are alone and when they are with their caregivers.</a:t>
            </a:r>
          </a:p>
          <a:p>
            <a:r>
              <a:rPr lang="en-US"/>
              <a:t>A child first word is uttered some time between the age of 1 year to 18 months.</a:t>
            </a:r>
          </a:p>
          <a:p>
            <a:endParaRPr lang="en-US"/>
          </a:p>
        </p:txBody>
      </p:sp>
    </p:spTree>
    <p:extLst>
      <p:ext uri="{BB962C8B-B14F-4D97-AF65-F5344CB8AC3E}">
        <p14:creationId xmlns:p14="http://schemas.microsoft.com/office/powerpoint/2010/main" val="816655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FE24C-2AD8-9F43-9B9E-A4B29572BF93}"/>
              </a:ext>
            </a:extLst>
          </p:cNvPr>
          <p:cNvSpPr>
            <a:spLocks noGrp="1"/>
          </p:cNvSpPr>
          <p:nvPr>
            <p:ph type="title"/>
          </p:nvPr>
        </p:nvSpPr>
        <p:spPr/>
        <p:txBody>
          <a:bodyPr/>
          <a:lstStyle/>
          <a:p>
            <a:r>
              <a:rPr lang="en-US"/>
              <a:t>Prelinguistic stage</a:t>
            </a:r>
          </a:p>
        </p:txBody>
      </p:sp>
      <p:sp>
        <p:nvSpPr>
          <p:cNvPr id="3" name="Content Placeholder 2">
            <a:extLst>
              <a:ext uri="{FF2B5EF4-FFF2-40B4-BE49-F238E27FC236}">
                <a16:creationId xmlns:a16="http://schemas.microsoft.com/office/drawing/2014/main" id="{4CAE3978-1A00-CE45-A60B-48F3FFCEFC7D}"/>
              </a:ext>
            </a:extLst>
          </p:cNvPr>
          <p:cNvSpPr>
            <a:spLocks noGrp="1"/>
          </p:cNvSpPr>
          <p:nvPr>
            <p:ph idx="1"/>
          </p:nvPr>
        </p:nvSpPr>
        <p:spPr/>
        <p:txBody>
          <a:bodyPr/>
          <a:lstStyle/>
          <a:p>
            <a:r>
              <a:rPr lang="en-US"/>
              <a:t>During the first year of life the children is in prespeech stage.</a:t>
            </a:r>
          </a:p>
          <a:p>
            <a:r>
              <a:rPr lang="en-US"/>
              <a:t>Developmental aspects related to speech would involve the development of gestures,movements,making ediquate eye contact sound descrimination between infabt and caregiver,cooing,babbling and crying.</a:t>
            </a:r>
          </a:p>
          <a:p>
            <a:r>
              <a:rPr lang="en-US"/>
              <a:t>Examples of such prespeech development would like dadada mamama waaahhaha etc</a:t>
            </a:r>
          </a:p>
        </p:txBody>
      </p:sp>
    </p:spTree>
    <p:extLst>
      <p:ext uri="{BB962C8B-B14F-4D97-AF65-F5344CB8AC3E}">
        <p14:creationId xmlns:p14="http://schemas.microsoft.com/office/powerpoint/2010/main" val="243836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F0487-FFE1-604C-88B3-3C93D6336596}"/>
              </a:ext>
            </a:extLst>
          </p:cNvPr>
          <p:cNvSpPr>
            <a:spLocks noGrp="1"/>
          </p:cNvSpPr>
          <p:nvPr>
            <p:ph type="title"/>
          </p:nvPr>
        </p:nvSpPr>
        <p:spPr/>
        <p:txBody>
          <a:bodyPr/>
          <a:lstStyle/>
          <a:p>
            <a:r>
              <a:rPr lang="en-US"/>
              <a:t>Holophrase or one word sentence</a:t>
            </a:r>
          </a:p>
        </p:txBody>
      </p:sp>
      <p:sp>
        <p:nvSpPr>
          <p:cNvPr id="3" name="Content Placeholder 2">
            <a:extLst>
              <a:ext uri="{FF2B5EF4-FFF2-40B4-BE49-F238E27FC236}">
                <a16:creationId xmlns:a16="http://schemas.microsoft.com/office/drawing/2014/main" id="{F6E8FC3D-08D8-B64E-9C6D-3049C52436A0}"/>
              </a:ext>
            </a:extLst>
          </p:cNvPr>
          <p:cNvSpPr>
            <a:spLocks noGrp="1"/>
          </p:cNvSpPr>
          <p:nvPr>
            <p:ph idx="1"/>
          </p:nvPr>
        </p:nvSpPr>
        <p:spPr>
          <a:xfrm>
            <a:off x="979174" y="1658143"/>
            <a:ext cx="9905999" cy="3541714"/>
          </a:xfrm>
        </p:spPr>
        <p:txBody>
          <a:bodyPr/>
          <a:lstStyle/>
          <a:p>
            <a:r>
              <a:rPr lang="en-US"/>
              <a:t>The child usually reach this phase during the age of 13_18 months.</a:t>
            </a:r>
          </a:p>
          <a:p>
            <a:r>
              <a:rPr lang="en-US"/>
              <a:t>Altough the child try to utter a single word at a time,its meaning is also supplemended by the context and give nonverbal clues.</a:t>
            </a:r>
          </a:p>
          <a:p>
            <a:endParaRPr lang="en-US"/>
          </a:p>
        </p:txBody>
      </p:sp>
      <p:pic>
        <p:nvPicPr>
          <p:cNvPr id="4" name="Picture 4">
            <a:extLst>
              <a:ext uri="{FF2B5EF4-FFF2-40B4-BE49-F238E27FC236}">
                <a16:creationId xmlns:a16="http://schemas.microsoft.com/office/drawing/2014/main" id="{E16B53F6-FA97-324E-86B0-A270BB84F91A}"/>
              </a:ext>
            </a:extLst>
          </p:cNvPr>
          <p:cNvPicPr>
            <a:picLocks noChangeAspect="1"/>
          </p:cNvPicPr>
          <p:nvPr/>
        </p:nvPicPr>
        <p:blipFill>
          <a:blip r:embed="rId2"/>
          <a:stretch>
            <a:fillRect/>
          </a:stretch>
        </p:blipFill>
        <p:spPr>
          <a:xfrm>
            <a:off x="1141413" y="3244766"/>
            <a:ext cx="9653673" cy="3215183"/>
          </a:xfrm>
          <a:prstGeom prst="rect">
            <a:avLst/>
          </a:prstGeom>
        </p:spPr>
      </p:pic>
    </p:spTree>
    <p:extLst>
      <p:ext uri="{BB962C8B-B14F-4D97-AF65-F5344CB8AC3E}">
        <p14:creationId xmlns:p14="http://schemas.microsoft.com/office/powerpoint/2010/main" val="1410248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B3737-8684-6E42-B1C4-E9A93CD78970}"/>
              </a:ext>
            </a:extLst>
          </p:cNvPr>
          <p:cNvSpPr>
            <a:spLocks noGrp="1"/>
          </p:cNvSpPr>
          <p:nvPr>
            <p:ph type="title"/>
          </p:nvPr>
        </p:nvSpPr>
        <p:spPr/>
        <p:txBody>
          <a:bodyPr/>
          <a:lstStyle/>
          <a:p>
            <a:r>
              <a:rPr lang="en-US"/>
              <a:t>The two word sentence</a:t>
            </a:r>
          </a:p>
        </p:txBody>
      </p:sp>
      <p:sp>
        <p:nvSpPr>
          <p:cNvPr id="3" name="Content Placeholder 2">
            <a:extLst>
              <a:ext uri="{FF2B5EF4-FFF2-40B4-BE49-F238E27FC236}">
                <a16:creationId xmlns:a16="http://schemas.microsoft.com/office/drawing/2014/main" id="{9A94FA3F-ABFA-0C48-8EB9-3FD10BED687B}"/>
              </a:ext>
            </a:extLst>
          </p:cNvPr>
          <p:cNvSpPr>
            <a:spLocks noGrp="1"/>
          </p:cNvSpPr>
          <p:nvPr>
            <p:ph idx="1"/>
          </p:nvPr>
        </p:nvSpPr>
        <p:spPr/>
        <p:txBody>
          <a:bodyPr/>
          <a:lstStyle/>
          <a:p>
            <a:r>
              <a:rPr lang="en-US"/>
              <a:t>By the age of 18 months the children reaches this stage.here he try to speak more than two words.</a:t>
            </a:r>
          </a:p>
          <a:p>
            <a:r>
              <a:rPr lang="en-US"/>
              <a:t>Either they can be wrong meaningless or right </a:t>
            </a:r>
          </a:p>
          <a:p>
            <a:r>
              <a:rPr lang="en-US"/>
              <a:t>He try to understand and pick the things that are occuring along him</a:t>
            </a:r>
          </a:p>
          <a:p>
            <a:r>
              <a:rPr lang="en-US"/>
              <a:t>He try to copy them and also try to understand them </a:t>
            </a:r>
          </a:p>
          <a:p>
            <a:r>
              <a:rPr lang="en-US"/>
              <a:t>He shows more attachement with caregivers also</a:t>
            </a:r>
          </a:p>
          <a:p>
            <a:endParaRPr lang="en-US"/>
          </a:p>
        </p:txBody>
      </p:sp>
    </p:spTree>
    <p:extLst>
      <p:ext uri="{BB962C8B-B14F-4D97-AF65-F5344CB8AC3E}">
        <p14:creationId xmlns:p14="http://schemas.microsoft.com/office/powerpoint/2010/main" val="2947498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D36BB-14C7-4A47-BB15-3B3F5C02B2A7}"/>
              </a:ext>
            </a:extLst>
          </p:cNvPr>
          <p:cNvSpPr>
            <a:spLocks noGrp="1"/>
          </p:cNvSpPr>
          <p:nvPr>
            <p:ph type="title"/>
          </p:nvPr>
        </p:nvSpPr>
        <p:spPr/>
        <p:txBody>
          <a:bodyPr/>
          <a:lstStyle/>
          <a:p>
            <a:r>
              <a:rPr lang="en-US"/>
              <a:t>Multiple words sentences</a:t>
            </a:r>
          </a:p>
        </p:txBody>
      </p:sp>
      <p:sp>
        <p:nvSpPr>
          <p:cNvPr id="3" name="Content Placeholder 2">
            <a:extLst>
              <a:ext uri="{FF2B5EF4-FFF2-40B4-BE49-F238E27FC236}">
                <a16:creationId xmlns:a16="http://schemas.microsoft.com/office/drawing/2014/main" id="{265ABE52-DF8F-4844-B6BF-A197EED43121}"/>
              </a:ext>
            </a:extLst>
          </p:cNvPr>
          <p:cNvSpPr>
            <a:spLocks noGrp="1"/>
          </p:cNvSpPr>
          <p:nvPr>
            <p:ph idx="1"/>
          </p:nvPr>
        </p:nvSpPr>
        <p:spPr/>
        <p:txBody>
          <a:bodyPr>
            <a:normAutofit fontScale="70000" lnSpcReduction="20000"/>
          </a:bodyPr>
          <a:lstStyle/>
          <a:p>
            <a:r>
              <a:rPr lang="en-US"/>
              <a:t>Child reaches at this stage between and half year.</a:t>
            </a:r>
          </a:p>
          <a:p>
            <a:r>
              <a:rPr lang="en-US"/>
              <a:t>Grammatical morphemes in the form of prefixes and suffices are used when changing grammer or tense.</a:t>
            </a:r>
          </a:p>
          <a:p>
            <a:r>
              <a:rPr lang="en-US"/>
              <a:t>Furthur now the child can form sentences with subject and predicate.</a:t>
            </a:r>
          </a:p>
          <a:p>
            <a:r>
              <a:rPr lang="en-US"/>
              <a:t>For example</a:t>
            </a:r>
          </a:p>
          <a:p>
            <a:r>
              <a:rPr lang="en-US"/>
              <a:t>Doggy is big</a:t>
            </a:r>
          </a:p>
          <a:p>
            <a:r>
              <a:rPr lang="en-US"/>
              <a:t>Where is ball?</a:t>
            </a:r>
          </a:p>
          <a:p>
            <a:r>
              <a:rPr lang="en-US"/>
              <a:t>I falling</a:t>
            </a:r>
          </a:p>
          <a:p>
            <a:r>
              <a:rPr lang="en-US"/>
              <a:t>I watched her</a:t>
            </a:r>
          </a:p>
        </p:txBody>
      </p:sp>
    </p:spTree>
    <p:extLst>
      <p:ext uri="{BB962C8B-B14F-4D97-AF65-F5344CB8AC3E}">
        <p14:creationId xmlns:p14="http://schemas.microsoft.com/office/powerpoint/2010/main" val="2592059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1ED7C-EBFE-C24B-9C2F-34A96F1719AD}"/>
              </a:ext>
            </a:extLst>
          </p:cNvPr>
          <p:cNvSpPr>
            <a:spLocks noGrp="1"/>
          </p:cNvSpPr>
          <p:nvPr>
            <p:ph type="title"/>
          </p:nvPr>
        </p:nvSpPr>
        <p:spPr/>
        <p:txBody>
          <a:bodyPr/>
          <a:lstStyle/>
          <a:p>
            <a:r>
              <a:rPr lang="en-US"/>
              <a:t>More grammatical sentences</a:t>
            </a:r>
          </a:p>
        </p:txBody>
      </p:sp>
      <p:sp>
        <p:nvSpPr>
          <p:cNvPr id="3" name="Content Placeholder 2">
            <a:extLst>
              <a:ext uri="{FF2B5EF4-FFF2-40B4-BE49-F238E27FC236}">
                <a16:creationId xmlns:a16="http://schemas.microsoft.com/office/drawing/2014/main" id="{EE4F91CE-B0D3-414E-804C-B2C240EE48C2}"/>
              </a:ext>
            </a:extLst>
          </p:cNvPr>
          <p:cNvSpPr>
            <a:spLocks noGrp="1"/>
          </p:cNvSpPr>
          <p:nvPr>
            <p:ph idx="1"/>
          </p:nvPr>
        </p:nvSpPr>
        <p:spPr/>
        <p:txBody>
          <a:bodyPr>
            <a:normAutofit fontScale="92500"/>
          </a:bodyPr>
          <a:lstStyle/>
          <a:p>
            <a:r>
              <a:rPr lang="en-US"/>
              <a:t>Children reach this stage roughly between two and three years.</a:t>
            </a:r>
          </a:p>
          <a:p>
            <a:r>
              <a:rPr lang="en-US"/>
              <a:t>They use more intricate and complex grammatical structures,words are added</a:t>
            </a:r>
          </a:p>
          <a:p>
            <a:r>
              <a:rPr lang="en-US"/>
              <a:t>Embedded and promuted Within sentences</a:t>
            </a:r>
          </a:p>
          <a:p>
            <a:r>
              <a:rPr lang="en-US"/>
              <a:t>Read it my book</a:t>
            </a:r>
          </a:p>
          <a:p>
            <a:r>
              <a:rPr lang="en-US"/>
              <a:t>Where is daddy?</a:t>
            </a:r>
          </a:p>
          <a:p>
            <a:r>
              <a:rPr lang="en-US"/>
              <a:t>I can’t play</a:t>
            </a:r>
          </a:p>
          <a:p>
            <a:endParaRPr lang="en-US"/>
          </a:p>
        </p:txBody>
      </p:sp>
    </p:spTree>
    <p:extLst>
      <p:ext uri="{BB962C8B-B14F-4D97-AF65-F5344CB8AC3E}">
        <p14:creationId xmlns:p14="http://schemas.microsoft.com/office/powerpoint/2010/main" val="567796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2C0D6-1150-5641-ACA9-D08DF205EC1B}"/>
              </a:ext>
            </a:extLst>
          </p:cNvPr>
          <p:cNvSpPr>
            <a:spLocks noGrp="1"/>
          </p:cNvSpPr>
          <p:nvPr>
            <p:ph type="title"/>
          </p:nvPr>
        </p:nvSpPr>
        <p:spPr/>
        <p:txBody>
          <a:bodyPr/>
          <a:lstStyle/>
          <a:p>
            <a:r>
              <a:rPr lang="en-US"/>
              <a:t>Adult like language structure</a:t>
            </a:r>
          </a:p>
        </p:txBody>
      </p:sp>
      <p:sp>
        <p:nvSpPr>
          <p:cNvPr id="3" name="Content Placeholder 2">
            <a:extLst>
              <a:ext uri="{FF2B5EF4-FFF2-40B4-BE49-F238E27FC236}">
                <a16:creationId xmlns:a16="http://schemas.microsoft.com/office/drawing/2014/main" id="{AD16EAB6-13C0-8845-8FC3-289BA0FFA199}"/>
              </a:ext>
            </a:extLst>
          </p:cNvPr>
          <p:cNvSpPr>
            <a:spLocks noGrp="1"/>
          </p:cNvSpPr>
          <p:nvPr>
            <p:ph idx="1"/>
          </p:nvPr>
        </p:nvSpPr>
        <p:spPr/>
        <p:txBody>
          <a:bodyPr/>
          <a:lstStyle/>
          <a:p>
            <a:r>
              <a:rPr lang="en-US"/>
              <a:t>The five to six year old child reaches this developmental Level.</a:t>
            </a:r>
          </a:p>
          <a:p>
            <a:r>
              <a:rPr lang="en-US"/>
              <a:t>Complex structual distinctions can now be made.</a:t>
            </a:r>
          </a:p>
          <a:p>
            <a:endParaRPr lang="en-US"/>
          </a:p>
        </p:txBody>
      </p:sp>
      <p:pic>
        <p:nvPicPr>
          <p:cNvPr id="4" name="Picture 4">
            <a:extLst>
              <a:ext uri="{FF2B5EF4-FFF2-40B4-BE49-F238E27FC236}">
                <a16:creationId xmlns:a16="http://schemas.microsoft.com/office/drawing/2014/main" id="{0A64A0C2-AFA9-A94B-897A-3F0A5D5AD549}"/>
              </a:ext>
            </a:extLst>
          </p:cNvPr>
          <p:cNvPicPr>
            <a:picLocks noChangeAspect="1"/>
          </p:cNvPicPr>
          <p:nvPr/>
        </p:nvPicPr>
        <p:blipFill>
          <a:blip r:embed="rId2"/>
          <a:stretch>
            <a:fillRect/>
          </a:stretch>
        </p:blipFill>
        <p:spPr>
          <a:xfrm>
            <a:off x="1608943" y="3591237"/>
            <a:ext cx="8128000" cy="2783404"/>
          </a:xfrm>
          <a:prstGeom prst="rect">
            <a:avLst/>
          </a:prstGeom>
        </p:spPr>
      </p:pic>
    </p:spTree>
    <p:extLst>
      <p:ext uri="{BB962C8B-B14F-4D97-AF65-F5344CB8AC3E}">
        <p14:creationId xmlns:p14="http://schemas.microsoft.com/office/powerpoint/2010/main" val="36784148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CAC1FF-445C-AF4C-87BE-7059B7CD9772}"/>
              </a:ext>
            </a:extLst>
          </p:cNvPr>
          <p:cNvSpPr>
            <a:spLocks noGrp="1"/>
          </p:cNvSpPr>
          <p:nvPr>
            <p:ph idx="1"/>
          </p:nvPr>
        </p:nvSpPr>
        <p:spPr>
          <a:xfrm>
            <a:off x="1355158" y="1937489"/>
            <a:ext cx="9905999" cy="4601961"/>
          </a:xfrm>
        </p:spPr>
        <p:txBody>
          <a:bodyPr/>
          <a:lstStyle/>
          <a:p>
            <a:r>
              <a:rPr lang="en-US"/>
              <a:t>Such as by using the concepts “ask/tell”and “promise” and changing the word order insentence accordingly.</a:t>
            </a:r>
          </a:p>
          <a:p>
            <a:r>
              <a:rPr lang="en-US"/>
              <a:t>Examples are</a:t>
            </a:r>
          </a:p>
          <a:p>
            <a:r>
              <a:rPr lang="en-US"/>
              <a:t>Ask her,what time is it?</a:t>
            </a:r>
          </a:p>
          <a:p>
            <a:r>
              <a:rPr lang="en-US"/>
              <a:t>He promised to help her</a:t>
            </a:r>
          </a:p>
        </p:txBody>
      </p:sp>
    </p:spTree>
    <p:extLst>
      <p:ext uri="{BB962C8B-B14F-4D97-AF65-F5344CB8AC3E}">
        <p14:creationId xmlns:p14="http://schemas.microsoft.com/office/powerpoint/2010/main" val="3344769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D158D-F88C-E14F-ABAC-D8E39D3DACAA}"/>
              </a:ext>
            </a:extLst>
          </p:cNvPr>
          <p:cNvSpPr>
            <a:spLocks noGrp="1"/>
          </p:cNvSpPr>
          <p:nvPr>
            <p:ph type="title"/>
          </p:nvPr>
        </p:nvSpPr>
        <p:spPr/>
        <p:txBody>
          <a:bodyPr/>
          <a:lstStyle/>
          <a:p>
            <a:r>
              <a:rPr lang="en-US"/>
              <a:t>Cognitive psychology related to language</a:t>
            </a:r>
          </a:p>
        </p:txBody>
      </p:sp>
      <p:pic>
        <p:nvPicPr>
          <p:cNvPr id="4" name="Picture 4">
            <a:extLst>
              <a:ext uri="{FF2B5EF4-FFF2-40B4-BE49-F238E27FC236}">
                <a16:creationId xmlns:a16="http://schemas.microsoft.com/office/drawing/2014/main" id="{03999EFE-CA66-344A-BCC8-7601E683B1D4}"/>
              </a:ext>
            </a:extLst>
          </p:cNvPr>
          <p:cNvPicPr>
            <a:picLocks noGrp="1" noChangeAspect="1"/>
          </p:cNvPicPr>
          <p:nvPr>
            <p:ph idx="1"/>
          </p:nvPr>
        </p:nvPicPr>
        <p:blipFill>
          <a:blip r:embed="rId2"/>
          <a:stretch>
            <a:fillRect/>
          </a:stretch>
        </p:blipFill>
        <p:spPr>
          <a:xfrm>
            <a:off x="1545499" y="2258856"/>
            <a:ext cx="9097825" cy="4218737"/>
          </a:xfrm>
        </p:spPr>
      </p:pic>
    </p:spTree>
    <p:extLst>
      <p:ext uri="{BB962C8B-B14F-4D97-AF65-F5344CB8AC3E}">
        <p14:creationId xmlns:p14="http://schemas.microsoft.com/office/powerpoint/2010/main" val="3331687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9674A-8B42-0544-A946-007DBB94C4E6}"/>
              </a:ext>
            </a:extLst>
          </p:cNvPr>
          <p:cNvSpPr>
            <a:spLocks noGrp="1"/>
          </p:cNvSpPr>
          <p:nvPr>
            <p:ph type="title"/>
          </p:nvPr>
        </p:nvSpPr>
        <p:spPr>
          <a:xfrm>
            <a:off x="93104" y="531159"/>
            <a:ext cx="9905998" cy="1478570"/>
          </a:xfrm>
        </p:spPr>
        <p:txBody>
          <a:bodyPr>
            <a:normAutofit fontScale="90000"/>
          </a:bodyPr>
          <a:lstStyle/>
          <a:p>
            <a:r>
              <a:rPr lang="en-US" sz="2800" b="1">
                <a:solidFill>
                  <a:schemeClr val="bg1"/>
                </a:solidFill>
              </a:rPr>
              <a:t>Presentation of cognitive psychology</a:t>
            </a:r>
            <a:br>
              <a:rPr lang="en-US" sz="2000" b="1">
                <a:solidFill>
                  <a:schemeClr val="bg1"/>
                </a:solidFill>
              </a:rPr>
            </a:br>
            <a:r>
              <a:rPr lang="en-US" sz="2800" b="1">
                <a:solidFill>
                  <a:schemeClr val="bg1"/>
                </a:solidFill>
              </a:rPr>
              <a:t>submitted to:mam fatima</a:t>
            </a:r>
            <a:br>
              <a:rPr lang="en-US" sz="2800" b="1">
                <a:solidFill>
                  <a:schemeClr val="bg1"/>
                </a:solidFill>
              </a:rPr>
            </a:br>
            <a:r>
              <a:rPr lang="en-US" sz="2800" b="1">
                <a:solidFill>
                  <a:schemeClr val="bg1"/>
                </a:solidFill>
              </a:rPr>
              <a:t>Topic of presentation:</a:t>
            </a:r>
            <a:br>
              <a:rPr lang="en-US" sz="2800" b="1">
                <a:solidFill>
                  <a:schemeClr val="bg1"/>
                </a:solidFill>
              </a:rPr>
            </a:br>
            <a:r>
              <a:rPr lang="en-US" sz="2800" b="1">
                <a:solidFill>
                  <a:schemeClr val="bg1"/>
                </a:solidFill>
              </a:rPr>
              <a:t>                 “Language”</a:t>
            </a:r>
          </a:p>
        </p:txBody>
      </p:sp>
      <p:pic>
        <p:nvPicPr>
          <p:cNvPr id="4" name="Picture 4">
            <a:extLst>
              <a:ext uri="{FF2B5EF4-FFF2-40B4-BE49-F238E27FC236}">
                <a16:creationId xmlns:a16="http://schemas.microsoft.com/office/drawing/2014/main" id="{9DFB0F2C-1C0C-8047-939A-D5A5C25CEF14}"/>
              </a:ext>
            </a:extLst>
          </p:cNvPr>
          <p:cNvPicPr>
            <a:picLocks noGrp="1" noChangeAspect="1"/>
          </p:cNvPicPr>
          <p:nvPr>
            <p:ph sz="half" idx="1"/>
          </p:nvPr>
        </p:nvPicPr>
        <p:blipFill>
          <a:blip r:embed="rId2"/>
          <a:stretch>
            <a:fillRect/>
          </a:stretch>
        </p:blipFill>
        <p:spPr>
          <a:xfrm>
            <a:off x="7004576" y="266586"/>
            <a:ext cx="4878387" cy="2852884"/>
          </a:xfrm>
        </p:spPr>
      </p:pic>
      <p:sp>
        <p:nvSpPr>
          <p:cNvPr id="6" name="Content Placeholder 5">
            <a:extLst>
              <a:ext uri="{FF2B5EF4-FFF2-40B4-BE49-F238E27FC236}">
                <a16:creationId xmlns:a16="http://schemas.microsoft.com/office/drawing/2014/main" id="{FDB4C40D-54C9-A24A-8EFC-C6AA0448851A}"/>
              </a:ext>
            </a:extLst>
          </p:cNvPr>
          <p:cNvSpPr>
            <a:spLocks noGrp="1"/>
          </p:cNvSpPr>
          <p:nvPr>
            <p:ph sz="half" idx="2"/>
          </p:nvPr>
        </p:nvSpPr>
        <p:spPr>
          <a:xfrm>
            <a:off x="805856" y="2274302"/>
            <a:ext cx="4875211" cy="3541714"/>
          </a:xfrm>
        </p:spPr>
        <p:txBody>
          <a:bodyPr>
            <a:normAutofit fontScale="92500" lnSpcReduction="10000"/>
          </a:bodyPr>
          <a:lstStyle/>
          <a:p>
            <a:r>
              <a:rPr lang="en-US"/>
              <a:t>Submitted by;</a:t>
            </a:r>
          </a:p>
          <a:p>
            <a:r>
              <a:rPr lang="en-US"/>
              <a:t>Abdul ahad(roll no 6)</a:t>
            </a:r>
          </a:p>
          <a:p>
            <a:r>
              <a:rPr lang="en-US"/>
              <a:t>Khadija tul kubra(roll no 28)</a:t>
            </a:r>
          </a:p>
          <a:p>
            <a:r>
              <a:rPr lang="en-US"/>
              <a:t>Misbah noreen(roll no 35)</a:t>
            </a:r>
          </a:p>
          <a:p>
            <a:r>
              <a:rPr lang="en-US"/>
              <a:t>Sawera kanwal(roll no 33)</a:t>
            </a:r>
          </a:p>
          <a:p>
            <a:r>
              <a:rPr lang="en-US"/>
              <a:t>Zainab waqar(roll no 45)</a:t>
            </a:r>
          </a:p>
          <a:p>
            <a:r>
              <a:rPr lang="en-US"/>
              <a:t>Rabia yaqoob(roll no 39)</a:t>
            </a:r>
          </a:p>
        </p:txBody>
      </p:sp>
      <p:sp>
        <p:nvSpPr>
          <p:cNvPr id="3" name="TextBox 2">
            <a:extLst>
              <a:ext uri="{FF2B5EF4-FFF2-40B4-BE49-F238E27FC236}">
                <a16:creationId xmlns:a16="http://schemas.microsoft.com/office/drawing/2014/main" id="{11A766AE-0C7C-2642-9DF2-210790A55B3F}"/>
              </a:ext>
            </a:extLst>
          </p:cNvPr>
          <p:cNvSpPr txBox="1"/>
          <p:nvPr/>
        </p:nvSpPr>
        <p:spPr>
          <a:xfrm>
            <a:off x="5175776" y="2517564"/>
            <a:ext cx="1828800" cy="1828800"/>
          </a:xfrm>
          <a:prstGeom prst="rect">
            <a:avLst/>
          </a:prstGeom>
          <a:noFill/>
        </p:spPr>
        <p:txBody>
          <a:bodyPr wrap="square" rtlCol="0">
            <a:spAutoFit/>
          </a:bodyPr>
          <a:lstStyle/>
          <a:p>
            <a:pPr algn="l"/>
            <a:endParaRPr lang="en-US"/>
          </a:p>
        </p:txBody>
      </p:sp>
    </p:spTree>
    <p:extLst>
      <p:ext uri="{BB962C8B-B14F-4D97-AF65-F5344CB8AC3E}">
        <p14:creationId xmlns:p14="http://schemas.microsoft.com/office/powerpoint/2010/main" val="29274770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3C3ACE-86AD-6F47-B4B2-DD0F49D3BB7C}"/>
              </a:ext>
            </a:extLst>
          </p:cNvPr>
          <p:cNvSpPr>
            <a:spLocks noGrp="1"/>
          </p:cNvSpPr>
          <p:nvPr>
            <p:ph idx="1"/>
          </p:nvPr>
        </p:nvSpPr>
        <p:spPr>
          <a:xfrm>
            <a:off x="1054053" y="2486605"/>
            <a:ext cx="9905999" cy="3541714"/>
          </a:xfrm>
        </p:spPr>
        <p:txBody>
          <a:bodyPr/>
          <a:lstStyle/>
          <a:p>
            <a:r>
              <a:rPr lang="en-US"/>
              <a:t>And we have seen that in this in how manner the cognitive psychology affect on language and next the process proceed.</a:t>
            </a:r>
          </a:p>
          <a:p>
            <a:r>
              <a:rPr lang="en-US"/>
              <a:t>Thus it is cleared that language have a specific part in the cognition.</a:t>
            </a:r>
          </a:p>
        </p:txBody>
      </p:sp>
    </p:spTree>
    <p:extLst>
      <p:ext uri="{BB962C8B-B14F-4D97-AF65-F5344CB8AC3E}">
        <p14:creationId xmlns:p14="http://schemas.microsoft.com/office/powerpoint/2010/main" val="1861107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48933-5FBC-8F4B-B8E3-8DB3A892643F}"/>
              </a:ext>
            </a:extLst>
          </p:cNvPr>
          <p:cNvSpPr>
            <a:spLocks noGrp="1"/>
          </p:cNvSpPr>
          <p:nvPr>
            <p:ph type="title"/>
          </p:nvPr>
        </p:nvSpPr>
        <p:spPr>
          <a:xfrm>
            <a:off x="1141412" y="618517"/>
            <a:ext cx="11637973" cy="5421739"/>
          </a:xfrm>
        </p:spPr>
        <p:txBody>
          <a:bodyPr>
            <a:normAutofit/>
          </a:bodyPr>
          <a:lstStyle/>
          <a:p>
            <a:r>
              <a:rPr lang="en-US" sz="4400" b="1"/>
              <a:t>                          Thank you</a:t>
            </a:r>
          </a:p>
        </p:txBody>
      </p:sp>
    </p:spTree>
    <p:extLst>
      <p:ext uri="{BB962C8B-B14F-4D97-AF65-F5344CB8AC3E}">
        <p14:creationId xmlns:p14="http://schemas.microsoft.com/office/powerpoint/2010/main" val="1590774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3CB469-E2E7-164F-99A0-49EE3A62B391}"/>
              </a:ext>
            </a:extLst>
          </p:cNvPr>
          <p:cNvSpPr>
            <a:spLocks noGrp="1"/>
          </p:cNvSpPr>
          <p:nvPr>
            <p:ph idx="1"/>
          </p:nvPr>
        </p:nvSpPr>
        <p:spPr>
          <a:xfrm>
            <a:off x="1143000" y="933026"/>
            <a:ext cx="9905999" cy="4991948"/>
          </a:xfrm>
        </p:spPr>
        <p:txBody>
          <a:bodyPr/>
          <a:lstStyle/>
          <a:p>
            <a:r>
              <a:rPr lang="en-US"/>
              <a:t>Language Is a communication system that involves using words and systematic rules.</a:t>
            </a:r>
          </a:p>
          <a:p>
            <a:r>
              <a:rPr lang="en-US"/>
              <a:t>To organise those words to trnsmit information from one individual to other.</a:t>
            </a:r>
          </a:p>
          <a:p>
            <a:r>
              <a:rPr lang="en-US"/>
              <a:t>While language is a form of communication,not all communication is language.</a:t>
            </a:r>
          </a:p>
          <a:p>
            <a:r>
              <a:rPr lang="en-US"/>
              <a:t>Many species communicate with one another through postures,gestures,odors,</a:t>
            </a:r>
          </a:p>
          <a:p>
            <a:pPr marL="0" indent="0">
              <a:buNone/>
            </a:pPr>
            <a:r>
              <a:rPr lang="en-US"/>
              <a:t>And vocalization.And this communication is crucial For species that need to interact and develop social relationship with their conspecifics.</a:t>
            </a:r>
          </a:p>
          <a:p>
            <a:r>
              <a:rPr lang="en-US"/>
              <a:t>However many people asserted that it is language that makes human unique among all of the animal species.</a:t>
            </a:r>
          </a:p>
        </p:txBody>
      </p:sp>
    </p:spTree>
    <p:extLst>
      <p:ext uri="{BB962C8B-B14F-4D97-AF65-F5344CB8AC3E}">
        <p14:creationId xmlns:p14="http://schemas.microsoft.com/office/powerpoint/2010/main" val="176405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051AB68-E626-CD47-A1CF-F2F11E50E77E}"/>
              </a:ext>
            </a:extLst>
          </p:cNvPr>
          <p:cNvSpPr>
            <a:spLocks noGrp="1"/>
          </p:cNvSpPr>
          <p:nvPr>
            <p:ph idx="1"/>
          </p:nvPr>
        </p:nvSpPr>
        <p:spPr>
          <a:xfrm>
            <a:off x="1143000" y="845396"/>
            <a:ext cx="9905999" cy="5167208"/>
          </a:xfrm>
        </p:spPr>
        <p:txBody>
          <a:bodyPr/>
          <a:lstStyle/>
          <a:p>
            <a:r>
              <a:rPr lang="en-US"/>
              <a:t>This section will focus on What distinguishes language as a special form of communication.</a:t>
            </a:r>
          </a:p>
          <a:p>
            <a:r>
              <a:rPr lang="en-US"/>
              <a:t>How the use of language develops and how it can offect on our minds.</a:t>
            </a:r>
          </a:p>
        </p:txBody>
      </p:sp>
    </p:spTree>
    <p:extLst>
      <p:ext uri="{BB962C8B-B14F-4D97-AF65-F5344CB8AC3E}">
        <p14:creationId xmlns:p14="http://schemas.microsoft.com/office/powerpoint/2010/main" val="153588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41F74-62E1-EA41-8120-1A75365F9BD7}"/>
              </a:ext>
            </a:extLst>
          </p:cNvPr>
          <p:cNvSpPr>
            <a:spLocks noGrp="1"/>
          </p:cNvSpPr>
          <p:nvPr>
            <p:ph type="title"/>
          </p:nvPr>
        </p:nvSpPr>
        <p:spPr/>
        <p:txBody>
          <a:bodyPr/>
          <a:lstStyle/>
          <a:p>
            <a:r>
              <a:rPr lang="en-US" b="1"/>
              <a:t>Components of language</a:t>
            </a:r>
          </a:p>
        </p:txBody>
      </p:sp>
      <p:sp>
        <p:nvSpPr>
          <p:cNvPr id="3" name="Content Placeholder 2">
            <a:extLst>
              <a:ext uri="{FF2B5EF4-FFF2-40B4-BE49-F238E27FC236}">
                <a16:creationId xmlns:a16="http://schemas.microsoft.com/office/drawing/2014/main" id="{E823CEF9-42AB-7E4D-8F0D-D9F2A195783B}"/>
              </a:ext>
            </a:extLst>
          </p:cNvPr>
          <p:cNvSpPr>
            <a:spLocks noGrp="1"/>
          </p:cNvSpPr>
          <p:nvPr>
            <p:ph idx="1"/>
          </p:nvPr>
        </p:nvSpPr>
        <p:spPr>
          <a:xfrm>
            <a:off x="1141412" y="1799759"/>
            <a:ext cx="9905999" cy="4439723"/>
          </a:xfrm>
        </p:spPr>
        <p:txBody>
          <a:bodyPr>
            <a:normAutofit/>
          </a:bodyPr>
          <a:lstStyle/>
          <a:p>
            <a:r>
              <a:rPr lang="en-US"/>
              <a:t>Language be it spoken,signed or written has specific components</a:t>
            </a:r>
          </a:p>
          <a:p>
            <a:pPr marL="457200" indent="-457200">
              <a:buFont typeface="+mj-lt"/>
              <a:buAutoNum type="arabicPeriod"/>
            </a:pPr>
            <a:r>
              <a:rPr lang="en-US"/>
              <a:t>Lexicon</a:t>
            </a:r>
          </a:p>
          <a:p>
            <a:pPr marL="457200" indent="-457200">
              <a:buFont typeface="+mj-lt"/>
              <a:buAutoNum type="arabicPeriod"/>
            </a:pPr>
            <a:r>
              <a:rPr lang="en-US"/>
              <a:t>Grammer</a:t>
            </a:r>
          </a:p>
          <a:p>
            <a:r>
              <a:rPr lang="en-US"/>
              <a:t>Lexicon reffers to the words of the given language,thus language is the language’s vocabulary.</a:t>
            </a:r>
          </a:p>
          <a:p>
            <a:r>
              <a:rPr lang="en-US"/>
              <a:t>Grammer refers to the set of rules that are used to conver meaning through the use of lexicon.</a:t>
            </a:r>
          </a:p>
          <a:p>
            <a:r>
              <a:rPr lang="en-US"/>
              <a:t>For instance,english grammer dictated that all verds receive “ed”at their end.</a:t>
            </a:r>
          </a:p>
        </p:txBody>
      </p:sp>
    </p:spTree>
    <p:extLst>
      <p:ext uri="{BB962C8B-B14F-4D97-AF65-F5344CB8AC3E}">
        <p14:creationId xmlns:p14="http://schemas.microsoft.com/office/powerpoint/2010/main" val="538182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391E537-D2D0-5542-ACAB-2BB570C6ED64}"/>
              </a:ext>
            </a:extLst>
          </p:cNvPr>
          <p:cNvSpPr>
            <a:spLocks noGrp="1"/>
          </p:cNvSpPr>
          <p:nvPr>
            <p:ph idx="1"/>
          </p:nvPr>
        </p:nvSpPr>
        <p:spPr>
          <a:xfrm>
            <a:off x="941734" y="673913"/>
            <a:ext cx="10726943" cy="5304486"/>
          </a:xfrm>
        </p:spPr>
        <p:txBody>
          <a:bodyPr/>
          <a:lstStyle/>
          <a:p>
            <a:pPr marL="0" indent="0">
              <a:buNone/>
            </a:pPr>
            <a:r>
              <a:rPr lang="en-US"/>
              <a:t>Words are formed by combining different phonemes that make up the language.</a:t>
            </a:r>
          </a:p>
          <a:p>
            <a:pPr lvl="1"/>
            <a:r>
              <a:rPr lang="en-US"/>
              <a:t>PHONEME is a basic sound unit Of a given language and different languages have different phonemes.</a:t>
            </a:r>
          </a:p>
          <a:p>
            <a:pPr lvl="1"/>
            <a:r>
              <a:rPr lang="en-US"/>
              <a:t>Phonemes are combined to form morphemes that are smalles units of language that convey some meaning.</a:t>
            </a:r>
          </a:p>
          <a:p>
            <a:r>
              <a:rPr lang="en-US"/>
              <a:t>We use semantics and syntax to construct language.</a:t>
            </a:r>
          </a:p>
          <a:p>
            <a:pPr lvl="1"/>
            <a:r>
              <a:rPr lang="en-US"/>
              <a:t>Semantics and syntax are the part of the grammer of the language.</a:t>
            </a:r>
          </a:p>
          <a:p>
            <a:r>
              <a:rPr lang="en-US"/>
              <a:t>Semantics refers to the process by which we drive meaning from morphemes and words.</a:t>
            </a:r>
          </a:p>
          <a:p>
            <a:r>
              <a:rPr lang="en-US"/>
              <a:t>Syntax refers to the way words are orgnise into sentences.</a:t>
            </a:r>
          </a:p>
        </p:txBody>
      </p:sp>
    </p:spTree>
    <p:extLst>
      <p:ext uri="{BB962C8B-B14F-4D97-AF65-F5344CB8AC3E}">
        <p14:creationId xmlns:p14="http://schemas.microsoft.com/office/powerpoint/2010/main" val="359018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0AFEC63-7A3D-5D46-8461-B9DFF663688C}"/>
              </a:ext>
            </a:extLst>
          </p:cNvPr>
          <p:cNvSpPr>
            <a:spLocks noGrp="1"/>
          </p:cNvSpPr>
          <p:nvPr>
            <p:ph type="ctrTitle"/>
          </p:nvPr>
        </p:nvSpPr>
        <p:spPr/>
        <p:txBody>
          <a:bodyPr/>
          <a:lstStyle/>
          <a:p>
            <a:endParaRPr lang="en-US"/>
          </a:p>
        </p:txBody>
      </p:sp>
      <p:sp>
        <p:nvSpPr>
          <p:cNvPr id="7" name="Subtitle 6">
            <a:extLst>
              <a:ext uri="{FF2B5EF4-FFF2-40B4-BE49-F238E27FC236}">
                <a16:creationId xmlns:a16="http://schemas.microsoft.com/office/drawing/2014/main" id="{EAF302E2-F5A8-C342-9BEF-BD287E3D2224}"/>
              </a:ext>
            </a:extLst>
          </p:cNvPr>
          <p:cNvSpPr>
            <a:spLocks noGrp="1"/>
          </p:cNvSpPr>
          <p:nvPr>
            <p:ph type="subTitle" idx="1"/>
          </p:nvPr>
        </p:nvSpPr>
        <p:spPr>
          <a:xfrm>
            <a:off x="4071388" y="5735637"/>
            <a:ext cx="8791575" cy="1749223"/>
          </a:xfrm>
        </p:spPr>
        <p:txBody>
          <a:bodyPr/>
          <a:lstStyle/>
          <a:p>
            <a:r>
              <a:rPr lang="en-US" b="1"/>
              <a:t>Language is the key</a:t>
            </a:r>
          </a:p>
        </p:txBody>
      </p:sp>
      <p:pic>
        <p:nvPicPr>
          <p:cNvPr id="4" name="Picture 4">
            <a:extLst>
              <a:ext uri="{FF2B5EF4-FFF2-40B4-BE49-F238E27FC236}">
                <a16:creationId xmlns:a16="http://schemas.microsoft.com/office/drawing/2014/main" id="{30E7B87C-AF17-CC4C-8488-0439B71E246A}"/>
              </a:ext>
              <a:ext uri="{C183D7F6-B498-43B3-948B-1728B52AA6E4}">
                <adec:decorative xmlns:adec="http://schemas.microsoft.com/office/drawing/2017/decorative" val="1"/>
              </a:ext>
            </a:extLst>
          </p:cNvPr>
          <p:cNvPicPr>
            <a:picLocks noGrp="1" noChangeAspect="1"/>
          </p:cNvPicPr>
          <p:nvPr>
            <p:ph idx="4294967295"/>
          </p:nvPr>
        </p:nvPicPr>
        <p:blipFill>
          <a:blip r:embed="rId2"/>
          <a:stretch>
            <a:fillRect/>
          </a:stretch>
        </p:blipFill>
        <p:spPr>
          <a:xfrm>
            <a:off x="835025" y="536635"/>
            <a:ext cx="10521950" cy="5102225"/>
          </a:xfrm>
        </p:spPr>
      </p:pic>
    </p:spTree>
    <p:extLst>
      <p:ext uri="{BB962C8B-B14F-4D97-AF65-F5344CB8AC3E}">
        <p14:creationId xmlns:p14="http://schemas.microsoft.com/office/powerpoint/2010/main" val="3580143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439BF-3E54-1D49-BDC4-EAB33FAB33F1}"/>
              </a:ext>
            </a:extLst>
          </p:cNvPr>
          <p:cNvSpPr>
            <a:spLocks noGrp="1"/>
          </p:cNvSpPr>
          <p:nvPr>
            <p:ph type="title"/>
          </p:nvPr>
        </p:nvSpPr>
        <p:spPr/>
        <p:txBody>
          <a:bodyPr/>
          <a:lstStyle/>
          <a:p>
            <a:r>
              <a:rPr lang="en-US"/>
              <a:t>Language development</a:t>
            </a:r>
          </a:p>
        </p:txBody>
      </p:sp>
      <p:sp>
        <p:nvSpPr>
          <p:cNvPr id="3" name="Content Placeholder 2">
            <a:extLst>
              <a:ext uri="{FF2B5EF4-FFF2-40B4-BE49-F238E27FC236}">
                <a16:creationId xmlns:a16="http://schemas.microsoft.com/office/drawing/2014/main" id="{6CA0371E-6382-A547-8DCB-3035612BA5A1}"/>
              </a:ext>
            </a:extLst>
          </p:cNvPr>
          <p:cNvSpPr>
            <a:spLocks noGrp="1"/>
          </p:cNvSpPr>
          <p:nvPr>
            <p:ph idx="1"/>
          </p:nvPr>
        </p:nvSpPr>
        <p:spPr/>
        <p:txBody>
          <a:bodyPr>
            <a:normAutofit fontScale="85000" lnSpcReduction="10000"/>
          </a:bodyPr>
          <a:lstStyle/>
          <a:p>
            <a:r>
              <a:rPr lang="en-US"/>
              <a:t>Given the remarkable complexity of a language,one might expect mastering a language would be  an especailly arduous task;Indeed,for those of us trying to learn a language in adulthood,this might seem to be true.</a:t>
            </a:r>
          </a:p>
          <a:p>
            <a:r>
              <a:rPr lang="en-US"/>
              <a:t>However,children master language more quickly than adults.</a:t>
            </a:r>
          </a:p>
          <a:p>
            <a:r>
              <a:rPr lang="en-US"/>
              <a:t>SKINNER proposed that language is learned through reinforcement.</a:t>
            </a:r>
          </a:p>
          <a:p>
            <a:r>
              <a:rPr lang="en-US"/>
              <a:t>NOAM CHOMSKY said that mechanism of language equisition are bilogically developed.</a:t>
            </a:r>
          </a:p>
          <a:p>
            <a:r>
              <a:rPr lang="en-US"/>
              <a:t>The use of language develops in the absence of formal instructions and appears to follow the same pattern in the children from vastly different cultures and backgrounds.</a:t>
            </a:r>
          </a:p>
        </p:txBody>
      </p:sp>
    </p:spTree>
    <p:extLst>
      <p:ext uri="{BB962C8B-B14F-4D97-AF65-F5344CB8AC3E}">
        <p14:creationId xmlns:p14="http://schemas.microsoft.com/office/powerpoint/2010/main" val="853798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98AD5DE-E5C5-454F-80FC-FE19DD98AB77}"/>
              </a:ext>
            </a:extLst>
          </p:cNvPr>
          <p:cNvSpPr>
            <a:spLocks noGrp="1"/>
          </p:cNvSpPr>
          <p:nvPr>
            <p:ph idx="1"/>
          </p:nvPr>
        </p:nvSpPr>
        <p:spPr>
          <a:xfrm>
            <a:off x="1143000" y="1535024"/>
            <a:ext cx="9905999" cy="5466182"/>
          </a:xfrm>
        </p:spPr>
        <p:txBody>
          <a:bodyPr>
            <a:normAutofit lnSpcReduction="10000"/>
          </a:bodyPr>
          <a:lstStyle/>
          <a:p>
            <a:r>
              <a:rPr lang="en-US"/>
              <a:t>It would seem therefore that we are born with a biological predisposition to acquire a language.</a:t>
            </a:r>
          </a:p>
          <a:p>
            <a:r>
              <a:rPr lang="en-US"/>
              <a:t>MoreOver it apperas that there is a critical period for language acquisition, such that this proficiancy acquiring is maximal early in language.</a:t>
            </a:r>
          </a:p>
          <a:p>
            <a:r>
              <a:rPr lang="en-US"/>
              <a:t>Children begin to learn language from early age,infact it appears that this is occuring even before we are born.</a:t>
            </a:r>
          </a:p>
          <a:p>
            <a:r>
              <a:rPr lang="en-US"/>
              <a:t>New born show preference for their mother voice and appear to be able to descriminate Between the language spoken by their mother and other languages.</a:t>
            </a:r>
          </a:p>
          <a:p>
            <a:r>
              <a:rPr lang="en-US"/>
              <a:t>Babies are also attuned to the language being used around them and show prefrnces for the videos of faces that are moving in synchrony with the audion of spoken language verses videos that do not synchronize with the audio.</a:t>
            </a:r>
          </a:p>
        </p:txBody>
      </p:sp>
    </p:spTree>
    <p:extLst>
      <p:ext uri="{BB962C8B-B14F-4D97-AF65-F5344CB8AC3E}">
        <p14:creationId xmlns:p14="http://schemas.microsoft.com/office/powerpoint/2010/main" val="24557652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21</Slides>
  <Notes>0</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Circuit</vt:lpstr>
      <vt:lpstr>PowerPoint Presentation</vt:lpstr>
      <vt:lpstr>Presentation of cognitive psychology submitted to:mam fatima Topic of presentation:                  “Language”</vt:lpstr>
      <vt:lpstr>PowerPoint Presentation</vt:lpstr>
      <vt:lpstr>PowerPoint Presentation</vt:lpstr>
      <vt:lpstr>Components of language</vt:lpstr>
      <vt:lpstr>PowerPoint Presentation</vt:lpstr>
      <vt:lpstr>PowerPoint Presentation</vt:lpstr>
      <vt:lpstr>Language development</vt:lpstr>
      <vt:lpstr>PowerPoint Presentation</vt:lpstr>
      <vt:lpstr>Stages of language and communication development</vt:lpstr>
      <vt:lpstr>PowerPoint Presentation</vt:lpstr>
      <vt:lpstr>Prelinguistic stage</vt:lpstr>
      <vt:lpstr>Holophrase or one word sentence</vt:lpstr>
      <vt:lpstr>The two word sentence</vt:lpstr>
      <vt:lpstr>Multiple words sentences</vt:lpstr>
      <vt:lpstr>More grammatical sentences</vt:lpstr>
      <vt:lpstr>Adult like language structure</vt:lpstr>
      <vt:lpstr>PowerPoint Presentation</vt:lpstr>
      <vt:lpstr>Cognitive psychology related to language</vt:lpstr>
      <vt:lpstr>PowerPoint Presentation</vt:lpstr>
      <vt:lpstr>                          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mishohashmi315@gmail.com</dc:creator>
  <cp:lastModifiedBy>mishohashmi315@gmail.com</cp:lastModifiedBy>
  <cp:revision>4</cp:revision>
  <dcterms:created xsi:type="dcterms:W3CDTF">2020-03-23T17:33:01Z</dcterms:created>
  <dcterms:modified xsi:type="dcterms:W3CDTF">2020-03-24T05:26:20Z</dcterms:modified>
</cp:coreProperties>
</file>